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3" r:id="rId11"/>
  </p:sldIdLst>
  <p:sldSz cx="12192000" cy="6858000"/>
  <p:notesSz cx="6797675" cy="99822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3C37B3-A96D-4426-ACFC-596DBA127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D35609-3A9D-4E0D-8D7B-99DE2F605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64B40B-CCB9-4CBA-8F2D-E491AC6E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3C2C7B-555C-4BE0-AB47-858EEDA7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E43EA50-978C-4276-9AC6-67BEAABF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579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C51706-7690-4C64-9758-C3FB76F0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F031491-F04A-4F15-B1EA-00852E358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A4C1D4-7C47-4242-9B53-80BA170F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BB77A2-0961-4113-964B-D88E6CFC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BDBD38-3C88-470D-BEE7-0A08BF68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99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5A0C5E2-FC0E-4ECB-B671-12BC1C1F0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5A8EBD5-1568-40BA-BA2B-208AD7530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8CB9D6-8598-4821-9384-6C479E0CC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90B6A3-50D3-4C09-A6D5-15E549D6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61CF6B-9149-4648-A01B-750321F7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71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C77B21-3B0A-4F0D-8BBF-238FF60EC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5555C5-BE4D-45CE-A4C2-C6FEFA113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98F4D5-A8EF-4C37-A906-F98DF192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B62A19-B93F-4CF6-BA0B-CC1927D2A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7F53C3A-B317-4669-9A27-80C65FE2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801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FE02B6-1B16-424E-B30C-18690AB04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E9FE8B9-C1E3-4777-87AE-A38FA132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E0590E5-F969-4D13-8DE3-8DD3EFE6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767FE54-431A-4A54-97DD-15FA3CDD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A2DCDF-21A7-4544-820C-6DDE8F9B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967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3E4539-8AFD-4F36-8F5B-DB50911F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97417C-317E-4C7D-B5DA-D8A301960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C8FE40E-9B96-4996-9AC0-891FE654D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958DD0A-536F-472C-87F7-59F6A91D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22FE697-4CBC-4B5A-84DF-F8AF04B08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AC02213-F0A4-4ED1-AB74-0C94C429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797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5DE6D3-221D-4502-9386-64A42613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42467A4-1A91-4635-84F6-962B6345B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6C9FD8-5A78-4112-80F3-55D43B1D7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68DB3BE-17C1-4555-8A00-46AEEE357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120D260-81B7-43BB-AFEB-772FA6AD4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6BA19DC-C502-48C9-BEA4-E4873A166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067C7A2-C7CD-48EE-992A-FEBC11DE5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CC3D647-4340-40C2-ACDC-E17D2265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936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D436C0-2978-42DA-BCD5-B1E568DE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B4B95FB-5FCD-498C-B6DF-BC5C2D9A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A30A469-C798-4304-A53F-1BD18224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143FAA4-E924-4CCE-9AF2-65977ED8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69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E430DEF-2E05-42A9-9AAB-B6B8441C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777A9F1-75DF-4CAC-9659-A1A99501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7DD9C7C-10FD-4905-BA9A-33FD2D59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366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3E442F-A327-432E-9D36-FB945A6A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1892C9-20C4-4247-8966-5AB96C512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CD91A6E-0E80-4D78-81B6-24056F50D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8206F71-2CCE-4687-B72A-C2709DE6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BFA28F3-A1B1-441A-BD9C-ACBC2D2A8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32A0A56-0D07-4135-B3D7-0147058B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986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DE07BA-23C4-4504-8620-981A4B4F5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DAA8179-FBE6-4433-BD0A-F8D4035F0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1A99C14-91A8-411A-9BAD-8F775F8FA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91936B8-97AE-4384-9A49-8F203897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ABD5E72-B4BA-4729-A7C6-402C76B6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64C944-B699-4B27-A636-A603A881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573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86881A4-A52F-4F47-A509-EB0A8CCE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EFB582F-BFE4-468E-A527-20DA37821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7BF95E-3564-4D57-A765-760DD9CF2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C4B7D-D279-4833-AA3C-3C0AB41A16D7}" type="datetimeFigureOut">
              <a:rPr lang="nb-NO" smtClean="0"/>
              <a:t>27.04.2021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429020-B1B9-47E9-AE41-09D5B80FA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7BB113-0E98-4716-821E-0E69963EB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7CE5-EA25-4D26-BF48-8883D313564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92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AC50E016-C8B7-45EE-8300-F18B719F5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26"/>
            <a:ext cx="5446920" cy="6787492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5E6099C8-1DCF-4242-AD8B-28BF4D687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71CF3437-7F35-41DF-974C-8C1A8ADE3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2158745"/>
            <a:ext cx="3515310" cy="25498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4000">
                <a:solidFill>
                  <a:srgbClr val="FFFFFF"/>
                </a:solidFill>
              </a:rPr>
            </a:br>
            <a:r>
              <a:rPr lang="en-US" sz="400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1318B55-C583-42E5-ABA1-BE8CC332E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5581" y="803670"/>
            <a:ext cx="4977975" cy="1979514"/>
          </a:xfrm>
          <a:prstGeom prst="rect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34585D0-9DB1-4E41-991E-0C79BA7C6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141" y="2986482"/>
            <a:ext cx="6104998" cy="3565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Massasjeforbundet`s obligatoriske og eksklusive Forsikring via SMB Norge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9" name="Plassholder for innhold 4">
            <a:extLst>
              <a:ext uri="{FF2B5EF4-FFF2-40B4-BE49-F238E27FC236}">
                <a16:creationId xmlns:a16="http://schemas.microsoft.com/office/drawing/2014/main" id="{57314BF1-102C-4A77-9711-27332F3B1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4861" y="1793427"/>
            <a:ext cx="3515310" cy="3221918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AA9102EE-5FB5-4E9A-BCCD-66977A570E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807" y="450121"/>
            <a:ext cx="6623307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00A2FD-9C4B-4433-A8C1-C070B149B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96" y="278617"/>
            <a:ext cx="8119172" cy="1653310"/>
          </a:xfrm>
        </p:spPr>
        <p:txBody>
          <a:bodyPr>
            <a:normAutofit/>
          </a:bodyPr>
          <a:lstStyle/>
          <a:p>
            <a:r>
              <a:rPr lang="nb-NO" sz="3100" b="1" dirty="0"/>
              <a:t>Andre fordeler med medlemskapet i SMB Norge</a:t>
            </a:r>
            <a:br>
              <a:rPr lang="nb-NO" sz="2800" dirty="0"/>
            </a:b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1224F1-51F7-4B15-879B-93F92D3B5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96" y="2200500"/>
            <a:ext cx="7964888" cy="2298585"/>
          </a:xfrm>
        </p:spPr>
        <p:txBody>
          <a:bodyPr anchor="ctr">
            <a:noAutofit/>
          </a:bodyPr>
          <a:lstStyle/>
          <a:p>
            <a:r>
              <a:rPr lang="nb-NO" sz="2000" dirty="0"/>
              <a:t>Juridisk rådgivning, med SMB sin egen advokat</a:t>
            </a:r>
          </a:p>
          <a:p>
            <a:r>
              <a:rPr lang="nb-NO" sz="2000" dirty="0"/>
              <a:t>DNB som leverandør på OTP(obligatorisk Tjenestepensjon)Kan også tegnes av selvstendig næringsdrivende med sparesats 2-6% av pensjonsgivende inntekt, kan utgiftsføres. </a:t>
            </a:r>
          </a:p>
          <a:p>
            <a:pPr marL="0" indent="0">
              <a:buNone/>
            </a:pPr>
            <a:r>
              <a:rPr lang="nb-NO" sz="2000" dirty="0"/>
              <a:t>	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04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5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lassholder for innhold 4">
            <a:extLst>
              <a:ext uri="{FF2B5EF4-FFF2-40B4-BE49-F238E27FC236}">
                <a16:creationId xmlns:a16="http://schemas.microsoft.com/office/drawing/2014/main" id="{EE32FD64-6C18-4B6F-879A-51717C014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7775" y="2236287"/>
            <a:ext cx="2416698" cy="2576836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7486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5E6129-33F6-467A-A187-A2C37B16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b-NO" sz="3700" b="1" dirty="0"/>
              <a:t>Hvilke områder omfatter denne avtalen</a:t>
            </a:r>
            <a:r>
              <a:rPr lang="nb-NO" sz="3700" dirty="0"/>
              <a:t>						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34A5D8-7ECD-4EC3-A3E6-127899C66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477818"/>
            <a:ext cx="6467867" cy="5380181"/>
          </a:xfrm>
        </p:spPr>
        <p:txBody>
          <a:bodyPr anchor="ctr">
            <a:normAutofit/>
          </a:bodyPr>
          <a:lstStyle/>
          <a:p>
            <a:r>
              <a:rPr lang="nb-NO" sz="2000" dirty="0"/>
              <a:t>Kontoransvar.</a:t>
            </a:r>
          </a:p>
          <a:p>
            <a:r>
              <a:rPr lang="nb-NO" sz="2000" dirty="0"/>
              <a:t> Lovpålagt yrkesskade, enten du er selvstendig eller driver i eget AS.</a:t>
            </a:r>
          </a:p>
          <a:p>
            <a:r>
              <a:rPr lang="nb-NO" sz="2000" dirty="0"/>
              <a:t>Fritidsulykke, dekning på samme vilkår som for yrkesskade men for skader som inntreffer på fritiden.</a:t>
            </a:r>
          </a:p>
          <a:p>
            <a:r>
              <a:rPr lang="nb-NO" sz="2000" dirty="0"/>
              <a:t>Gruppeliv, 10G dekning ved død.</a:t>
            </a:r>
          </a:p>
          <a:p>
            <a:r>
              <a:rPr lang="nb-NO" sz="2000" dirty="0"/>
              <a:t>Alle som er medlemmer av Massasjeforbundet omfattes, men med reservasjonsrett, det er tatt utgangspunkt i at alle medlemmene er med i ordningen.(eksakt andel må avklares).</a:t>
            </a: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04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5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lassholder for innhold 4">
            <a:extLst>
              <a:ext uri="{FF2B5EF4-FFF2-40B4-BE49-F238E27FC236}">
                <a16:creationId xmlns:a16="http://schemas.microsoft.com/office/drawing/2014/main" id="{5DEF3134-49F9-4315-BDEA-924E0D3D0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7775" y="2236287"/>
            <a:ext cx="2416698" cy="2576836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2664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3AB04D-D5B2-408E-95F6-C97620F53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779" y="688906"/>
            <a:ext cx="7474172" cy="1325563"/>
          </a:xfrm>
        </p:spPr>
        <p:txBody>
          <a:bodyPr>
            <a:normAutofit/>
          </a:bodyPr>
          <a:lstStyle/>
          <a:p>
            <a:r>
              <a:rPr lang="nb-NO" sz="3700" b="1" dirty="0"/>
              <a:t>Hva er omfattet i ansvarsforsikringen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534262-60DB-45AB-BF20-67CE5A77D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nb-NO" sz="2000" dirty="0"/>
              <a:t>Forsikringssum bedrifts og produktansvar: 10.000.000,-</a:t>
            </a:r>
          </a:p>
          <a:p>
            <a:r>
              <a:rPr lang="nb-NO" sz="2000" dirty="0"/>
              <a:t>Ansvar som leietager/eier av lokaler</a:t>
            </a:r>
          </a:p>
          <a:p>
            <a:r>
              <a:rPr lang="nb-NO" sz="2000" dirty="0"/>
              <a:t>Egenandel 10.000,-</a:t>
            </a:r>
          </a:p>
          <a:p>
            <a:endParaRPr lang="nb-NO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04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5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lassholder for innhold 4">
            <a:extLst>
              <a:ext uri="{FF2B5EF4-FFF2-40B4-BE49-F238E27FC236}">
                <a16:creationId xmlns:a16="http://schemas.microsoft.com/office/drawing/2014/main" id="{AB3C4AE9-CC5F-4527-9C80-A779CC7F3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7775" y="2236287"/>
            <a:ext cx="2416698" cy="2576836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3572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5F7D11-EDD4-489A-AF7B-C63D74FAF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b-NO" sz="3700" b="1" dirty="0"/>
              <a:t>Hva dekker yrkesskade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830D14-D545-4A60-930B-64DBA1F0A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076" y="1728132"/>
            <a:ext cx="8175193" cy="3984772"/>
          </a:xfrm>
        </p:spPr>
        <p:txBody>
          <a:bodyPr anchor="ctr">
            <a:normAutofit/>
          </a:bodyPr>
          <a:lstStyle/>
          <a:p>
            <a:r>
              <a:rPr lang="nb-NO" sz="2000" dirty="0"/>
              <a:t>Lovpålagt dekning for ansatte, frivillig for selvstendig næringsdrivende.</a:t>
            </a:r>
          </a:p>
          <a:p>
            <a:r>
              <a:rPr lang="nb-NO" sz="2000" dirty="0"/>
              <a:t>Kan benyttes enten du er ansatt i eget AS, har ansatte eller er selvstendig næringsdrivende(</a:t>
            </a:r>
            <a:r>
              <a:rPr lang="nb-NO" sz="2000" b="1" u="sng" dirty="0"/>
              <a:t>må ha frivillig trygdedekning i NAV for å få en fullverdig dekning</a:t>
            </a:r>
            <a:r>
              <a:rPr lang="nb-NO" sz="2000" dirty="0"/>
              <a:t>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Selvstendig næringsdrivende oppnår med NAV sin dekning samme yrkesskadedekning som om de var ansatt.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	Utvidelser utover standard yrkesskade forsikring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	dekning for skader under 1%</a:t>
            </a:r>
          </a:p>
          <a:p>
            <a:r>
              <a:rPr lang="nb-NO" sz="2000" dirty="0"/>
              <a:t>Gjelder også ulykkesskade som inntreffer på fritiden</a:t>
            </a:r>
            <a:r>
              <a:rPr lang="nb-NO" sz="1300" dirty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Utvidelser utover standard ulykkes forsikring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000" dirty="0"/>
              <a:t>	dekning for skader under 1%</a:t>
            </a:r>
          </a:p>
          <a:p>
            <a:endParaRPr lang="nb-NO" sz="13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04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5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lassholder for innhold 4">
            <a:extLst>
              <a:ext uri="{FF2B5EF4-FFF2-40B4-BE49-F238E27FC236}">
                <a16:creationId xmlns:a16="http://schemas.microsoft.com/office/drawing/2014/main" id="{7CC8C5A6-6A7C-488E-8541-37DEE8743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7775" y="2236287"/>
            <a:ext cx="2416698" cy="2576836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7574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B272FD-711B-472E-BB08-88BED81E2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b-NO" sz="3700" b="1" dirty="0"/>
              <a:t>Gruppeliv</a:t>
            </a:r>
            <a:r>
              <a:rPr lang="nb-NO" dirty="0"/>
              <a:t>	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EDAACF-3D71-4DCC-83D5-D3C9CE2BF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783" y="2751588"/>
            <a:ext cx="7285514" cy="998291"/>
          </a:xfrm>
        </p:spPr>
        <p:txBody>
          <a:bodyPr anchor="ctr">
            <a:normAutofit/>
          </a:bodyPr>
          <a:lstStyle/>
          <a:p>
            <a:r>
              <a:rPr lang="nb-NO" sz="2000" dirty="0"/>
              <a:t>Alle medlemmer med den obligatoriske forsikringen er dekket for død uansett årsak med 10G(1G= 101.351,-).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04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5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lassholder for innhold 4">
            <a:extLst>
              <a:ext uri="{FF2B5EF4-FFF2-40B4-BE49-F238E27FC236}">
                <a16:creationId xmlns:a16="http://schemas.microsoft.com/office/drawing/2014/main" id="{3995300D-0F3B-40CB-B9C8-73CD558E4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7775" y="2236287"/>
            <a:ext cx="2416698" cy="2576836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7945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B0C5C2-23B1-45A6-A161-A6AC8DAE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b-NO" sz="3700" b="1" dirty="0"/>
              <a:t>Massasje…?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C5CCAF-18A2-41DF-A167-A682BB114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Autofit/>
          </a:bodyPr>
          <a:lstStyle/>
          <a:p>
            <a:r>
              <a:rPr lang="nb-NO" sz="2000" dirty="0"/>
              <a:t>Forsikringssum 100.000,-</a:t>
            </a:r>
          </a:p>
          <a:p>
            <a:r>
              <a:rPr lang="nb-NO" sz="2000" dirty="0"/>
              <a:t>Egenandel 10.000,-</a:t>
            </a:r>
          </a:p>
          <a:p>
            <a:r>
              <a:rPr lang="nb-NO" sz="2000" dirty="0"/>
              <a:t>Avbrudd, som følge av dekningsmessig skade.(Gjelder ikke ved sykmelding).</a:t>
            </a:r>
          </a:p>
          <a:p>
            <a:r>
              <a:rPr lang="nb-NO" sz="2000" dirty="0"/>
              <a:t>48 timer karens.</a:t>
            </a:r>
          </a:p>
          <a:p>
            <a:r>
              <a:rPr lang="nb-NO" sz="2000" dirty="0"/>
              <a:t>Gir erstatning ved  Brann, vann, tyveri skader, (dekningsmessig skade).</a:t>
            </a:r>
          </a:p>
          <a:p>
            <a:r>
              <a:rPr lang="nb-NO" sz="2000" dirty="0"/>
              <a:t>For de som har behov for høyere sum på maskiner, inventar, løsøre og varer, kan vi lage en utvidelse med samme vilkår.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04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5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lassholder for innhold 4">
            <a:extLst>
              <a:ext uri="{FF2B5EF4-FFF2-40B4-BE49-F238E27FC236}">
                <a16:creationId xmlns:a16="http://schemas.microsoft.com/office/drawing/2014/main" id="{AD9706C5-BC82-45C7-A5E5-C04491AA02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80430" y="2358913"/>
            <a:ext cx="2210111" cy="2342396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  <p:pic>
        <p:nvPicPr>
          <p:cNvPr id="8" name="Plassholder for innhold 4">
            <a:extLst>
              <a:ext uri="{FF2B5EF4-FFF2-40B4-BE49-F238E27FC236}">
                <a16:creationId xmlns:a16="http://schemas.microsoft.com/office/drawing/2014/main" id="{128D9D73-4F0F-4CF5-8185-7666B0A21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7775" y="2236287"/>
            <a:ext cx="2416698" cy="2576836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7956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B5A72B-193F-4D8A-8DF3-F1FEC23F4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b-NO" sz="3700" b="1" dirty="0"/>
              <a:t>Hva Koster det??</a:t>
            </a:r>
            <a:r>
              <a:rPr lang="nb-NO" dirty="0"/>
              <a:t>	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82C6E2-41D7-4B53-B3EF-7FE40F146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454261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2000" dirty="0"/>
              <a:t>Klinikkforsikring som tilbys medlemmene av Massasjeforbundet og som inneholder følgende: </a:t>
            </a:r>
          </a:p>
          <a:p>
            <a:r>
              <a:rPr lang="nb-NO" sz="2000" dirty="0"/>
              <a:t>Yrkesskade, fritidsulykke, kontoransvar, gruppeliv 10G(død), maskiner, inventar, løsøre og varer.</a:t>
            </a:r>
          </a:p>
          <a:p>
            <a:pPr lvl="0"/>
            <a:r>
              <a:rPr lang="nb-NO" sz="2000" dirty="0"/>
              <a:t>Forsikringssum maskiner inventar og løsøre kr 100 000, pris kr 1.980 pr. år.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04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5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lassholder for innhold 4">
            <a:extLst>
              <a:ext uri="{FF2B5EF4-FFF2-40B4-BE49-F238E27FC236}">
                <a16:creationId xmlns:a16="http://schemas.microsoft.com/office/drawing/2014/main" id="{D8004111-2D00-4809-975D-D2467F24F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7775" y="2236287"/>
            <a:ext cx="2416698" cy="2576836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57098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22165D-2790-419F-90E0-5D79DE83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38" y="627564"/>
            <a:ext cx="9736542" cy="1325563"/>
          </a:xfrm>
        </p:spPr>
        <p:txBody>
          <a:bodyPr>
            <a:normAutofit/>
          </a:bodyPr>
          <a:lstStyle/>
          <a:p>
            <a:r>
              <a:rPr lang="nb-NO" sz="3200" b="1" dirty="0"/>
              <a:t>Andre forsikringer som kan tegnes via SMB forsikring</a:t>
            </a:r>
            <a:r>
              <a:rPr lang="nb-NO" b="1" dirty="0"/>
              <a:t>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B6119A-85C8-4DE3-98F7-013E8D8B5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874982"/>
            <a:ext cx="6936154" cy="4494753"/>
          </a:xfrm>
        </p:spPr>
        <p:txBody>
          <a:bodyPr anchor="ctr">
            <a:normAutofit/>
          </a:bodyPr>
          <a:lstStyle/>
          <a:p>
            <a:r>
              <a:rPr lang="nb-NO" sz="2000" dirty="0"/>
              <a:t>Bilforsikring, fri kjørelengde, ikke bonustap ved skade</a:t>
            </a:r>
          </a:p>
          <a:p>
            <a:r>
              <a:rPr lang="nb-NO" sz="2000" dirty="0"/>
              <a:t>Helseforsikring:</a:t>
            </a:r>
          </a:p>
          <a:p>
            <a:pPr lvl="1"/>
            <a:r>
              <a:rPr lang="nb-NO" sz="1600" dirty="0"/>
              <a:t>Spesialistkonsultasjon innen 14 virkedager</a:t>
            </a:r>
          </a:p>
          <a:p>
            <a:pPr lvl="1"/>
            <a:r>
              <a:rPr lang="nb-NO" sz="1600" dirty="0"/>
              <a:t>- Operasjon/ behandling innen 20 virkedager</a:t>
            </a:r>
          </a:p>
          <a:p>
            <a:pPr lvl="1"/>
            <a:r>
              <a:rPr lang="nb-NO" sz="1600" dirty="0"/>
              <a:t>- 5 fysikalske behandlinger uten henvisning fra legespesialist</a:t>
            </a:r>
          </a:p>
          <a:p>
            <a:r>
              <a:rPr lang="nb-NO" sz="2000" dirty="0"/>
              <a:t>Reiseforsikring enten for hele familien eller kun yrkesreise</a:t>
            </a:r>
          </a:p>
          <a:p>
            <a:r>
              <a:rPr lang="nb-NO" sz="2000" dirty="0"/>
              <a:t>Høyere forsikringssummer på gruppeliv, inkludert uførekapital</a:t>
            </a:r>
          </a:p>
          <a:p>
            <a:r>
              <a:rPr lang="nb-NO" sz="2000" dirty="0"/>
              <a:t>Annen sykdom</a:t>
            </a:r>
          </a:p>
          <a:p>
            <a:r>
              <a:rPr lang="nb-NO" sz="2000" dirty="0"/>
              <a:t>Sykeavbrudd/sykelønn, alternativ løsning via AIG</a:t>
            </a:r>
          </a:p>
          <a:p>
            <a:r>
              <a:rPr lang="nb-NO" sz="2000" dirty="0" err="1"/>
              <a:t>Otp</a:t>
            </a:r>
            <a:r>
              <a:rPr lang="nb-NO" sz="2000" dirty="0"/>
              <a:t>, med mulighet for uførepensjon</a:t>
            </a:r>
          </a:p>
          <a:p>
            <a:endParaRPr lang="nb-NO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04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5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lassholder for innhold 4">
            <a:extLst>
              <a:ext uri="{FF2B5EF4-FFF2-40B4-BE49-F238E27FC236}">
                <a16:creationId xmlns:a16="http://schemas.microsoft.com/office/drawing/2014/main" id="{4204C679-D07C-4B85-8AB1-57163E0E6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7775" y="2236287"/>
            <a:ext cx="2416698" cy="2576836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1260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00A2FD-9C4B-4433-A8C1-C070B149B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16" y="604007"/>
            <a:ext cx="6837028" cy="620786"/>
          </a:xfrm>
        </p:spPr>
        <p:txBody>
          <a:bodyPr>
            <a:normAutofit fontScale="90000"/>
          </a:bodyPr>
          <a:lstStyle/>
          <a:p>
            <a:r>
              <a:rPr lang="nb-NO" sz="3100" b="1" dirty="0"/>
              <a:t>Hvorfor forsikring som en obligatorisk dekning, </a:t>
            </a:r>
            <a:br>
              <a:rPr lang="nb-NO" sz="2800" dirty="0"/>
            </a:b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1224F1-51F7-4B15-879B-93F92D3B5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057" y="1690592"/>
            <a:ext cx="6326087" cy="3476814"/>
          </a:xfrm>
        </p:spPr>
        <p:txBody>
          <a:bodyPr anchor="ctr">
            <a:noAutofit/>
          </a:bodyPr>
          <a:lstStyle/>
          <a:p>
            <a:r>
              <a:rPr lang="nb-NO" sz="2000" dirty="0"/>
              <a:t>Styret tar et klart ansvar for medlemmene ved å sørge for at alle har et minimum av forsikring ved skade.</a:t>
            </a:r>
          </a:p>
          <a:p>
            <a:r>
              <a:rPr lang="nb-NO" sz="2000" dirty="0"/>
              <a:t>Binder medlemmene til NMF.</a:t>
            </a:r>
          </a:p>
          <a:p>
            <a:r>
              <a:rPr lang="nb-NO" sz="2000" dirty="0"/>
              <a:t>Argument for verving av nye medlemmer.</a:t>
            </a:r>
          </a:p>
          <a:p>
            <a:r>
              <a:rPr lang="nb-NO" sz="2000" dirty="0"/>
              <a:t>Mye lavere pris enn hva et enkeltmedlem kan oppnå.</a:t>
            </a:r>
          </a:p>
          <a:p>
            <a:r>
              <a:rPr lang="nb-NO" sz="2000" dirty="0"/>
              <a:t>Tilnærmet dekning som om man var ansatt i det offentlige.</a:t>
            </a:r>
          </a:p>
          <a:p>
            <a:r>
              <a:rPr lang="nb-NO" sz="2000" dirty="0"/>
              <a:t>Viser at Forbundet med styret tenker på hvert enkelt medlem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04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5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lassholder for innhold 4">
            <a:extLst>
              <a:ext uri="{FF2B5EF4-FFF2-40B4-BE49-F238E27FC236}">
                <a16:creationId xmlns:a16="http://schemas.microsoft.com/office/drawing/2014/main" id="{EE32FD64-6C18-4B6F-879A-51717C014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7775" y="2236287"/>
            <a:ext cx="2416698" cy="2576836"/>
          </a:xfrm>
          <a:custGeom>
            <a:avLst/>
            <a:gdLst/>
            <a:ahLst/>
            <a:cxnLst/>
            <a:rect l="l" t="t" r="r" b="b"/>
            <a:pathLst>
              <a:path w="6015565" h="4299565">
                <a:moveTo>
                  <a:pt x="0" y="0"/>
                </a:moveTo>
                <a:lnTo>
                  <a:pt x="6015565" y="0"/>
                </a:lnTo>
                <a:lnTo>
                  <a:pt x="6015565" y="2789945"/>
                </a:lnTo>
                <a:lnTo>
                  <a:pt x="6015565" y="2982070"/>
                </a:lnTo>
                <a:lnTo>
                  <a:pt x="6015565" y="3957888"/>
                </a:lnTo>
                <a:lnTo>
                  <a:pt x="5937368" y="3966171"/>
                </a:lnTo>
                <a:cubicBezTo>
                  <a:pt x="3963073" y="4164120"/>
                  <a:pt x="2060717" y="4257123"/>
                  <a:pt x="577162" y="4289728"/>
                </a:cubicBezTo>
                <a:lnTo>
                  <a:pt x="0" y="429956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6142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531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Office-tema</vt:lpstr>
      <vt:lpstr>  </vt:lpstr>
      <vt:lpstr>Hvilke områder omfatter denne avtalen       </vt:lpstr>
      <vt:lpstr>Hva er omfattet i ansvarsforsikringen</vt:lpstr>
      <vt:lpstr>Hva dekker yrkesskade</vt:lpstr>
      <vt:lpstr>Gruppeliv  </vt:lpstr>
      <vt:lpstr>Massasje…?</vt:lpstr>
      <vt:lpstr>Hva Koster det??  </vt:lpstr>
      <vt:lpstr>Andre forsikringer som kan tegnes via SMB forsikring </vt:lpstr>
      <vt:lpstr>Hvorfor forsikring som en obligatorisk dekning,  </vt:lpstr>
      <vt:lpstr>Andre fordeler med medlemskapet i SMB Norge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Marius Thorsen</dc:creator>
  <cp:lastModifiedBy>Berit Skyttern</cp:lastModifiedBy>
  <cp:revision>25</cp:revision>
  <cp:lastPrinted>2019-04-10T12:45:18Z</cp:lastPrinted>
  <dcterms:created xsi:type="dcterms:W3CDTF">2019-04-10T12:38:25Z</dcterms:created>
  <dcterms:modified xsi:type="dcterms:W3CDTF">2021-04-27T11:23:09Z</dcterms:modified>
</cp:coreProperties>
</file>